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88" r:id="rId3"/>
    <p:sldId id="289" r:id="rId4"/>
    <p:sldId id="292" r:id="rId5"/>
    <p:sldId id="293" r:id="rId6"/>
    <p:sldId id="295" r:id="rId7"/>
    <p:sldId id="297" r:id="rId8"/>
    <p:sldId id="296" r:id="rId9"/>
    <p:sldId id="257" r:id="rId10"/>
    <p:sldId id="314" r:id="rId11"/>
    <p:sldId id="266" r:id="rId12"/>
    <p:sldId id="260" r:id="rId13"/>
    <p:sldId id="287" r:id="rId14"/>
    <p:sldId id="261" r:id="rId15"/>
    <p:sldId id="264" r:id="rId16"/>
    <p:sldId id="263" r:id="rId17"/>
    <p:sldId id="265" r:id="rId18"/>
    <p:sldId id="259" r:id="rId19"/>
    <p:sldId id="275" r:id="rId20"/>
    <p:sldId id="271" r:id="rId21"/>
    <p:sldId id="268" r:id="rId22"/>
    <p:sldId id="269" r:id="rId23"/>
    <p:sldId id="313" r:id="rId24"/>
    <p:sldId id="262" r:id="rId25"/>
    <p:sldId id="298" r:id="rId26"/>
    <p:sldId id="299" r:id="rId27"/>
    <p:sldId id="312" r:id="rId28"/>
    <p:sldId id="272" r:id="rId29"/>
    <p:sldId id="270" r:id="rId30"/>
    <p:sldId id="273" r:id="rId31"/>
    <p:sldId id="276" r:id="rId32"/>
    <p:sldId id="278" r:id="rId33"/>
    <p:sldId id="279" r:id="rId34"/>
    <p:sldId id="300" r:id="rId35"/>
    <p:sldId id="309" r:id="rId36"/>
    <p:sldId id="301" r:id="rId37"/>
    <p:sldId id="306" r:id="rId38"/>
    <p:sldId id="302" r:id="rId39"/>
    <p:sldId id="304" r:id="rId40"/>
    <p:sldId id="305" r:id="rId41"/>
    <p:sldId id="303" r:id="rId42"/>
    <p:sldId id="284" r:id="rId43"/>
    <p:sldId id="310" r:id="rId44"/>
    <p:sldId id="285" r:id="rId45"/>
    <p:sldId id="286" r:id="rId46"/>
    <p:sldId id="307" r:id="rId47"/>
    <p:sldId id="308" r:id="rId48"/>
    <p:sldId id="311" r:id="rId49"/>
    <p:sldId id="274" r:id="rId50"/>
    <p:sldId id="277" r:id="rId51"/>
    <p:sldId id="315" r:id="rId5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9B35FD-CDE0-DD45-8D19-69AC2F9244A4}">
          <p14:sldIdLst>
            <p14:sldId id="256"/>
          </p14:sldIdLst>
        </p14:section>
        <p14:section name="new module" id="{7AFAEF9D-F01A-C84A-905B-F8C82A1BFFCD}">
          <p14:sldIdLst>
            <p14:sldId id="288"/>
            <p14:sldId id="289"/>
            <p14:sldId id="292"/>
            <p14:sldId id="293"/>
          </p14:sldIdLst>
        </p14:section>
        <p14:section name="the app now" id="{54A405C9-F16F-FE4B-B6D8-4B3B2469BB11}">
          <p14:sldIdLst>
            <p14:sldId id="295"/>
            <p14:sldId id="297"/>
            <p14:sldId id="296"/>
          </p14:sldIdLst>
        </p14:section>
        <p14:section name="Flutter" id="{1D162E10-AC1B-7242-ACAD-999996B25774}">
          <p14:sldIdLst>
            <p14:sldId id="257"/>
            <p14:sldId id="314"/>
            <p14:sldId id="266"/>
            <p14:sldId id="260"/>
            <p14:sldId id="287"/>
            <p14:sldId id="261"/>
            <p14:sldId id="264"/>
            <p14:sldId id="263"/>
            <p14:sldId id="265"/>
          </p14:sldIdLst>
        </p14:section>
        <p14:section name="Dart" id="{CD785A39-C8B3-F342-87AA-F548D844B5F8}">
          <p14:sldIdLst>
            <p14:sldId id="259"/>
            <p14:sldId id="275"/>
            <p14:sldId id="271"/>
            <p14:sldId id="268"/>
            <p14:sldId id="269"/>
            <p14:sldId id="313"/>
            <p14:sldId id="262"/>
            <p14:sldId id="298"/>
            <p14:sldId id="299"/>
            <p14:sldId id="312"/>
            <p14:sldId id="272"/>
            <p14:sldId id="270"/>
            <p14:sldId id="273"/>
            <p14:sldId id="276"/>
            <p14:sldId id="278"/>
            <p14:sldId id="279"/>
            <p14:sldId id="300"/>
            <p14:sldId id="309"/>
            <p14:sldId id="301"/>
            <p14:sldId id="306"/>
            <p14:sldId id="302"/>
            <p14:sldId id="304"/>
            <p14:sldId id="305"/>
            <p14:sldId id="303"/>
            <p14:sldId id="284"/>
            <p14:sldId id="310"/>
            <p14:sldId id="285"/>
            <p14:sldId id="286"/>
            <p14:sldId id="307"/>
            <p14:sldId id="308"/>
            <p14:sldId id="311"/>
            <p14:sldId id="274"/>
            <p14:sldId id="277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8E23"/>
    <a:srgbClr val="808000"/>
    <a:srgbClr val="32CD3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2"/>
    <p:restoredTop sz="80449"/>
  </p:normalViewPr>
  <p:slideViewPr>
    <p:cSldViewPr snapToGrid="0">
      <p:cViewPr varScale="1">
        <p:scale>
          <a:sx n="125" d="100"/>
          <a:sy n="125" d="100"/>
        </p:scale>
        <p:origin x="20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3BA7A-BA62-024A-9EF3-37A4A3003D9A}" type="datetimeFigureOut">
              <a:rPr lang="en-DE" smtClean="0"/>
              <a:t>06.04.23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0C90B-24C9-1B45-AA95-A9B089BD57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394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act_Native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Xamarin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flutter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ctoverse.github.com/2022/state-of-open-sourc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2986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Frontend + Backend</a:t>
            </a:r>
          </a:p>
          <a:p>
            <a:r>
              <a:rPr lang="en-GB" dirty="0" err="1"/>
              <a:t>Objekt</a:t>
            </a:r>
            <a:r>
              <a:rPr lang="en-GB" dirty="0"/>
              <a:t> </a:t>
            </a:r>
            <a:r>
              <a:rPr lang="en-GB" dirty="0" err="1"/>
              <a:t>orientiert</a:t>
            </a:r>
            <a:endParaRPr lang="en-GB" dirty="0"/>
          </a:p>
          <a:p>
            <a:r>
              <a:rPr lang="en-GB" dirty="0"/>
              <a:t>Sound null safety</a:t>
            </a:r>
          </a:p>
          <a:p>
            <a:r>
              <a:rPr lang="en-GB" dirty="0"/>
              <a:t>Async + Isolates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6594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846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objects are instances of classes</a:t>
            </a:r>
          </a:p>
          <a:p>
            <a:r>
              <a:rPr lang="en-GB" dirty="0"/>
              <a:t>but also top-level variables, constants and functions (like in procedural and functional languages)</a:t>
            </a:r>
          </a:p>
          <a:p>
            <a:r>
              <a:rPr lang="en-GB" dirty="0"/>
              <a:t>Everything is a widget.</a:t>
            </a:r>
          </a:p>
          <a:p>
            <a:r>
              <a:rPr lang="en-GB" dirty="0"/>
              <a:t>Widgets are just tiny chunks of UI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0413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dartpad.dev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Unlike other cross-platform toolkits such as </a:t>
            </a:r>
            <a:r>
              <a:rPr lang="en-GB" dirty="0">
                <a:hlinkClick r:id="rId3"/>
              </a:rPr>
              <a:t>React Native</a:t>
            </a:r>
            <a:r>
              <a:rPr lang="en-GB" dirty="0"/>
              <a:t> and </a:t>
            </a:r>
            <a:r>
              <a:rPr lang="en-GB" dirty="0">
                <a:hlinkClick r:id="rId4"/>
              </a:rPr>
              <a:t>Xamarin</a:t>
            </a:r>
            <a:r>
              <a:rPr lang="en-GB" dirty="0"/>
              <a:t> which draw widgets using native platform components, Flutter renders widgets itself on a per-pixel basis.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Flutter </a:t>
            </a:r>
            <a:r>
              <a:rPr lang="en-GB" dirty="0" err="1"/>
              <a:t>bekommt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leeres</a:t>
            </a:r>
            <a:r>
              <a:rPr lang="en-GB" dirty="0"/>
              <a:t> Canvas </a:t>
            </a: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jeweiligen</a:t>
            </a:r>
            <a:r>
              <a:rPr lang="en-GB" dirty="0"/>
              <a:t> OS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Verfügung</a:t>
            </a:r>
            <a:r>
              <a:rPr lang="en-GB" dirty="0"/>
              <a:t> </a:t>
            </a:r>
            <a:r>
              <a:rPr lang="en-GB" dirty="0" err="1"/>
              <a:t>gestellt</a:t>
            </a:r>
            <a:r>
              <a:rPr lang="en-GB" dirty="0"/>
              <a:t> und es </a:t>
            </a:r>
            <a:r>
              <a:rPr lang="en-GB" dirty="0" err="1"/>
              <a:t>zeichnet</a:t>
            </a:r>
            <a:r>
              <a:rPr lang="en-GB" dirty="0"/>
              <a:t> die </a:t>
            </a:r>
            <a:r>
              <a:rPr lang="en-GB" dirty="0" err="1"/>
              <a:t>Grafikelemente</a:t>
            </a:r>
            <a:r>
              <a:rPr lang="en-GB" dirty="0"/>
              <a:t> </a:t>
            </a:r>
            <a:r>
              <a:rPr lang="en-GB" dirty="0" err="1"/>
              <a:t>darauf</a:t>
            </a:r>
            <a:r>
              <a:rPr lang="en-GB" dirty="0"/>
              <a:t>, so hat Flutter die </a:t>
            </a:r>
            <a:r>
              <a:rPr lang="en-GB" dirty="0" err="1"/>
              <a:t>vollste</a:t>
            </a:r>
            <a:r>
              <a:rPr lang="en-GB" dirty="0"/>
              <a:t> </a:t>
            </a:r>
            <a:r>
              <a:rPr lang="en-GB" dirty="0" err="1"/>
              <a:t>Kontrolle</a:t>
            </a:r>
            <a:r>
              <a:rPr lang="en-GB" dirty="0"/>
              <a:t> </a:t>
            </a:r>
            <a:r>
              <a:rPr lang="en-GB" dirty="0" err="1"/>
              <a:t>über</a:t>
            </a:r>
            <a:r>
              <a:rPr lang="en-GB" dirty="0"/>
              <a:t> </a:t>
            </a:r>
            <a:r>
              <a:rPr lang="en-GB" dirty="0" err="1"/>
              <a:t>jeden</a:t>
            </a:r>
            <a:r>
              <a:rPr lang="en-GB" dirty="0"/>
              <a:t> </a:t>
            </a:r>
            <a:r>
              <a:rPr lang="en-GB" dirty="0" err="1"/>
              <a:t>einzelnen</a:t>
            </a:r>
            <a:r>
              <a:rPr lang="en-GB" dirty="0"/>
              <a:t> Pixel.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3645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objects are instances of classes</a:t>
            </a:r>
          </a:p>
          <a:p>
            <a:r>
              <a:rPr lang="en-GB" dirty="0"/>
              <a:t>but also top-level variables, constants and functions (like in procedural and functional languages)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2403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(no xml files) --&gt; stateful hot reload</a:t>
            </a:r>
            <a:br>
              <a:rPr lang="en-GB" dirty="0"/>
            </a:br>
            <a:r>
              <a:rPr lang="en-GB" dirty="0"/>
              <a:t>+ hot restart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161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(no xml files) --&gt; stateful hot reload</a:t>
            </a:r>
            <a:br>
              <a:rPr lang="en-GB" dirty="0"/>
            </a:br>
            <a:r>
              <a:rPr lang="en-GB" dirty="0"/>
              <a:t>+ hot restart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72144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0925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8793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Sound null </a:t>
            </a:r>
            <a:r>
              <a:rPr lang="en-GB" dirty="0" err="1"/>
              <a:t>Sicherheit</a:t>
            </a:r>
            <a:r>
              <a:rPr lang="en-GB" dirty="0"/>
              <a:t>:</a:t>
            </a:r>
          </a:p>
          <a:p>
            <a:r>
              <a:rPr lang="en-GB" dirty="0"/>
              <a:t>- </a:t>
            </a:r>
            <a:r>
              <a:rPr lang="en-GB" dirty="0" err="1"/>
              <a:t>Werte</a:t>
            </a:r>
            <a:r>
              <a:rPr lang="en-GB" dirty="0"/>
              <a:t> </a:t>
            </a:r>
            <a:r>
              <a:rPr lang="en-GB" dirty="0" err="1"/>
              <a:t>könne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null sein, es sei </a:t>
            </a:r>
            <a:r>
              <a:rPr lang="en-GB" dirty="0" err="1"/>
              <a:t>denn</a:t>
            </a:r>
            <a:r>
              <a:rPr lang="en-GB" dirty="0"/>
              <a:t>, du </a:t>
            </a:r>
            <a:r>
              <a:rPr lang="en-GB" dirty="0" err="1"/>
              <a:t>sagst</a:t>
            </a:r>
            <a:r>
              <a:rPr lang="en-GB" dirty="0"/>
              <a:t>, </a:t>
            </a:r>
            <a:r>
              <a:rPr lang="en-GB" dirty="0" err="1"/>
              <a:t>dass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es sein </a:t>
            </a:r>
            <a:r>
              <a:rPr lang="en-GB" dirty="0" err="1"/>
              <a:t>können</a:t>
            </a:r>
            <a:endParaRPr lang="en-GB" dirty="0"/>
          </a:p>
          <a:p>
            <a:r>
              <a:rPr lang="en-GB" dirty="0"/>
              <a:t>- </a:t>
            </a:r>
            <a:r>
              <a:rPr lang="en-GB" dirty="0" err="1"/>
              <a:t>schützt</a:t>
            </a:r>
            <a:r>
              <a:rPr lang="en-GB" dirty="0"/>
              <a:t> dich </a:t>
            </a:r>
            <a:r>
              <a:rPr lang="en-GB" dirty="0" err="1"/>
              <a:t>vor</a:t>
            </a:r>
            <a:r>
              <a:rPr lang="en-GB" dirty="0"/>
              <a:t> Null-</a:t>
            </a:r>
            <a:r>
              <a:rPr lang="en-GB" dirty="0" err="1"/>
              <a:t>Ausnahmen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Laufzeit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statische</a:t>
            </a:r>
            <a:r>
              <a:rPr lang="en-GB" dirty="0"/>
              <a:t> Code-Analyse</a:t>
            </a:r>
          </a:p>
          <a:p>
            <a:r>
              <a:rPr lang="en-GB" dirty="0"/>
              <a:t>- </a:t>
            </a:r>
            <a:r>
              <a:rPr lang="en-GB" dirty="0" err="1"/>
              <a:t>Nichtnullbarkeit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Laufzeit</a:t>
            </a:r>
            <a:r>
              <a:rPr lang="en-GB" dirty="0"/>
              <a:t> </a:t>
            </a:r>
            <a:r>
              <a:rPr lang="en-GB" dirty="0" err="1"/>
              <a:t>beibehalten</a:t>
            </a:r>
            <a:r>
              <a:rPr lang="en-GB" dirty="0"/>
              <a:t> (non-nullability is retained at runtime)</a:t>
            </a:r>
          </a:p>
          <a:p>
            <a:r>
              <a:rPr lang="en-GB" dirty="0"/>
              <a:t>https://</a:t>
            </a:r>
            <a:r>
              <a:rPr lang="en-GB" dirty="0" err="1"/>
              <a:t>dart.dev</a:t>
            </a:r>
            <a:r>
              <a:rPr lang="en-GB" dirty="0"/>
              <a:t>/overview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6761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flutter.dev</a:t>
            </a:r>
            <a:r>
              <a:rPr lang="en-GB" dirty="0"/>
              <a:t>/showcase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7925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access = abrufen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1701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async-await + isolate-based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6839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2597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flutter.dev</a:t>
            </a:r>
            <a:r>
              <a:rPr lang="en-GB" dirty="0"/>
              <a:t>/showcase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143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flutter.dev</a:t>
            </a:r>
            <a:r>
              <a:rPr lang="en-GB" dirty="0"/>
              <a:t>/showcase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7310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Google, but many private people -&gt; </a:t>
            </a:r>
            <a:r>
              <a:rPr lang="en-GB" dirty="0" err="1"/>
              <a:t>Vor</a:t>
            </a:r>
            <a:r>
              <a:rPr lang="en-GB" dirty="0"/>
              <a:t>- und </a:t>
            </a:r>
            <a:r>
              <a:rPr lang="en-GB" dirty="0" err="1"/>
              <a:t>Nachteilen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9430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compilation --&gt; native code (Kotlin, Swift etc.) --&gt; native performance</a:t>
            </a:r>
          </a:p>
          <a:p>
            <a:r>
              <a:rPr lang="en-GB" dirty="0"/>
              <a:t>control over the entire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3231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www.christianfindlay.com</a:t>
            </a:r>
            <a:r>
              <a:rPr lang="en-GB" dirty="0"/>
              <a:t>/blog/cross-platform-vs-native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3297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411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2022 war </a:t>
            </a:r>
            <a:r>
              <a:rPr lang="en-GB" dirty="0">
                <a:hlinkClick r:id="rId3"/>
              </a:rPr>
              <a:t>Flutter</a:t>
            </a:r>
            <a:r>
              <a:rPr lang="en-GB" dirty="0"/>
              <a:t> das </a:t>
            </a:r>
            <a:r>
              <a:rPr lang="en-GB" dirty="0">
                <a:hlinkClick r:id="rId4"/>
              </a:rPr>
              <a:t>drittgrößte</a:t>
            </a:r>
            <a:r>
              <a:rPr lang="en-GB" dirty="0"/>
              <a:t> Open-Source </a:t>
            </a:r>
            <a:r>
              <a:rPr lang="en-GB" dirty="0" err="1"/>
              <a:t>Projekt</a:t>
            </a:r>
            <a:r>
              <a:rPr lang="en-GB" dirty="0"/>
              <a:t>, </a:t>
            </a:r>
            <a:r>
              <a:rPr lang="en-GB" dirty="0" err="1"/>
              <a:t>gemessen</a:t>
            </a:r>
            <a:r>
              <a:rPr lang="en-GB" dirty="0"/>
              <a:t> an der </a:t>
            </a:r>
            <a:r>
              <a:rPr lang="en-GB" dirty="0" err="1"/>
              <a:t>Zahl</a:t>
            </a:r>
            <a:r>
              <a:rPr lang="en-GB" dirty="0"/>
              <a:t> der </a:t>
            </a:r>
            <a:r>
              <a:rPr lang="en-GB" dirty="0" err="1"/>
              <a:t>Mitwirkenden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2394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E6FC-3929-91C8-851B-A7114EEDD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BB5E7-1533-9F75-9840-519BCD1BC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BEF11-C56C-981F-6FAD-BE6520E1A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06.04.23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5BA5F-9CDF-2439-B2FC-C9454F3C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E21AB-1B70-0936-8174-8EE614A6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560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0DF9-403F-604D-D2B5-FAF5ED54C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91AA2-6B04-A304-F326-843CF112E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2D57-D23C-3116-8B92-7F069433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06.04.23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88BDF-A337-ADEA-7351-0F0060778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B82E8-8697-E925-0550-640E3AEE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517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162FC-F87D-463E-3A58-712A02952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970D55-9424-CE34-FDFC-97287E298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043EB-71B9-71FD-8C20-FA49CBE3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06.04.23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BA466-D32C-F871-86B1-B0881958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9554-F39A-578E-E3B0-65704910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146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804A-EC77-8D41-744E-0835E8E00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2893-A4C5-B684-2682-B0963BF0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91853-016E-E1FD-8BF0-D622F7B59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06.04.23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117DC-A40C-BD7F-99E0-77ACB6F2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789F4-7FA3-3A76-7405-3C29DF62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0587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2EC9-D32B-B73D-03AC-E97E24B9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CA27A-5136-4DE0-E662-DB86347C9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1200B-4D2B-579B-2591-44BB329F4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06.04.23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0B7BE-FB48-9D4F-E547-88AB2693A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01D7D-3441-7730-99D1-38D2CB46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971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0FF8-F416-108C-2AC7-004FEBC1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24CAE-362C-A81E-AE17-6E3748270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E4F3A-3B15-C823-C277-911125D09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53132-832C-F53B-91F4-B0C94DF2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06.04.23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35E15-8D6B-FC1C-CD80-6FA8FA34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61245-09A1-04DA-53F3-ADACE0CE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9979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C91D-0DC3-374D-1D1D-6562604C7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9E0A6-7A70-096F-4521-69BD1A29B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00ECA-0BA1-372B-7D1D-BE859C843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ABB43E-6AE7-6135-CAD6-2C5D638A2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74040-78B1-9A49-22F6-A83CEA4519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CC65-7A4D-9F26-BFA9-F115A15C2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06.04.23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8C15B-2CD8-1E6B-0A3A-2D7A2252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EBA64-13B9-E1B6-A3E8-F493CD8D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937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7DE8-F1A2-1B87-5456-AE46BC47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86A46-66B2-2299-4A6A-A9D98512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06.04.23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0141AB-ACDB-516B-AAD4-D645A65A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8D729-1E90-D905-779C-70A38982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036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38E6BA-2658-906C-13F6-907D6713C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06.04.23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214E1-ECEE-DAA3-577F-839404B2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E6908-3A64-605F-71EF-EC0D8C51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900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68919-ADDD-C1DE-AEE4-7F6F5B3F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2C251-A11A-262C-61A0-CADA5F69F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36FAB-C7AE-E9BA-BDEE-8FDCB83AF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D1139-DA12-EA6D-490E-6E8D3386F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06.04.23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42AED-6937-9C70-3A5D-CD2B1F79B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D0D6D-BF60-EFBE-12D2-966F01CD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9281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8E8C-E835-C7E7-4CA1-77BF5EFBA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F0A35-4802-1D05-B4BF-5D73A2303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A0A2-AC71-AAD4-B9A7-D22179CFE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6A078-451C-E31B-1F19-255856C1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06.04.23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C9D56-DA35-5556-A612-43F0B0DC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C56B6-EE34-2299-ADD9-C0CBEDFB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831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28B920-6FBB-7CA3-E605-20F78E1514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1E46CF-0EAC-9E9C-29DC-D49AAD4E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AE740-8BD7-BBAD-8D24-5AF279D2F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800F6-2E33-53C3-5730-0EE2F600C4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9A8F4-8DAE-084B-970E-01DCE6F136B7}" type="datetimeFigureOut">
              <a:rPr lang="en-DE" smtClean="0"/>
              <a:t>06.04.23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59A0F-421E-0EB1-72B1-E51C0B08D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4EFBA-0D0E-F5CD-B111-25C2D2BB3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962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tianfindlay.com/blog/cross-platform-vs-nativ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de.cit_ec.bivita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5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46.svg"/><Relationship Id="rId24" Type="http://schemas.openxmlformats.org/officeDocument/2006/relationships/image" Target="../media/image59.svg"/><Relationship Id="rId5" Type="http://schemas.openxmlformats.org/officeDocument/2006/relationships/image" Target="../media/image40.png"/><Relationship Id="rId15" Type="http://schemas.openxmlformats.org/officeDocument/2006/relationships/image" Target="../media/image50.sv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play.google.com/store/apps/details?id=de.cit_ec.bivital" TargetMode="Externa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play.google.com/store/apps/details?id=de.cit_ec.bivital" TargetMode="Externa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9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de.cit_ec.bivita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13" Type="http://schemas.openxmlformats.org/officeDocument/2006/relationships/image" Target="../media/image3.png"/><Relationship Id="rId3" Type="http://schemas.openxmlformats.org/officeDocument/2006/relationships/hyperlink" Target="https://play.google.com/store/apps/details?id=de.cit_ec.bivital" TargetMode="External"/><Relationship Id="rId7" Type="http://schemas.openxmlformats.org/officeDocument/2006/relationships/image" Target="../media/image88.png"/><Relationship Id="rId12" Type="http://schemas.openxmlformats.org/officeDocument/2006/relationships/image" Target="../media/image2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../media/image1.png"/><Relationship Id="rId5" Type="http://schemas.openxmlformats.org/officeDocument/2006/relationships/image" Target="../media/image64.png"/><Relationship Id="rId15" Type="http://schemas.openxmlformats.org/officeDocument/2006/relationships/image" Target="../media/image91.png"/><Relationship Id="rId10" Type="http://schemas.openxmlformats.org/officeDocument/2006/relationships/hyperlink" Target="mailto:jozsef.lurvig@uni-bielefeld.de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90.png"/><Relationship Id="rId1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AC4B-93E9-305E-3769-0892C3C3CA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Flutter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D64AE-7A52-4F37-D81F-C7E156D31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József Lurvig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EAB528-0AB4-B5EF-0D47-AE2CDB8E9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4780" y="4677252"/>
            <a:ext cx="2667000" cy="1930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F67ACFA-ABBB-6AD5-A503-18F01C93A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220" y="5642452"/>
            <a:ext cx="3482340" cy="82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88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06CEDB8-3983-D607-C225-E58FC69E9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040" y="735894"/>
            <a:ext cx="5097117" cy="1456319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F292534-FE59-074F-C91B-DD211868D28D}"/>
              </a:ext>
            </a:extLst>
          </p:cNvPr>
          <p:cNvSpPr/>
          <p:nvPr/>
        </p:nvSpPr>
        <p:spPr>
          <a:xfrm>
            <a:off x="866362" y="4496506"/>
            <a:ext cx="2120900" cy="1625600"/>
          </a:xfrm>
          <a:prstGeom prst="wedgeRoundRect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2965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ysClr val="windowText" lastClr="000000"/>
                </a:solidFill>
              </a:rPr>
              <a:t>SDK: Software Development Kit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BE8244DD-6DDF-68A1-913D-1C9689F7C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174" y="1513269"/>
            <a:ext cx="6347143" cy="52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2023-02-16 at 16.24.00">
            <a:hlinkClick r:id="" action="ppaction://media"/>
            <a:extLst>
              <a:ext uri="{FF2B5EF4-FFF2-40B4-BE49-F238E27FC236}">
                <a16:creationId xmlns:a16="http://schemas.microsoft.com/office/drawing/2014/main" id="{BDBDF3DF-39FF-9484-D204-DC7E3BF5C8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7089708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892DB71E-AE77-D9AB-4A8B-76308348C1A1}"/>
              </a:ext>
            </a:extLst>
          </p:cNvPr>
          <p:cNvSpPr/>
          <p:nvPr/>
        </p:nvSpPr>
        <p:spPr>
          <a:xfrm>
            <a:off x="-212271" y="-130629"/>
            <a:ext cx="12573000" cy="7380515"/>
          </a:xfrm>
          <a:custGeom>
            <a:avLst/>
            <a:gdLst>
              <a:gd name="connsiteX0" fmla="*/ 451067 w 12573000"/>
              <a:gd name="connsiteY0" fmla="*/ 130629 h 7380515"/>
              <a:gd name="connsiteX1" fmla="*/ 212271 w 12573000"/>
              <a:gd name="connsiteY1" fmla="*/ 369425 h 7380515"/>
              <a:gd name="connsiteX2" fmla="*/ 212271 w 12573000"/>
              <a:gd name="connsiteY2" fmla="*/ 6749833 h 7380515"/>
              <a:gd name="connsiteX3" fmla="*/ 451067 w 12573000"/>
              <a:gd name="connsiteY3" fmla="*/ 6988629 h 7380515"/>
              <a:gd name="connsiteX4" fmla="*/ 12165475 w 12573000"/>
              <a:gd name="connsiteY4" fmla="*/ 6988629 h 7380515"/>
              <a:gd name="connsiteX5" fmla="*/ 12404271 w 12573000"/>
              <a:gd name="connsiteY5" fmla="*/ 6749833 h 7380515"/>
              <a:gd name="connsiteX6" fmla="*/ 12404271 w 12573000"/>
              <a:gd name="connsiteY6" fmla="*/ 369425 h 7380515"/>
              <a:gd name="connsiteX7" fmla="*/ 12165475 w 12573000"/>
              <a:gd name="connsiteY7" fmla="*/ 130629 h 7380515"/>
              <a:gd name="connsiteX8" fmla="*/ 0 w 12573000"/>
              <a:gd name="connsiteY8" fmla="*/ 0 h 7380515"/>
              <a:gd name="connsiteX9" fmla="*/ 12573000 w 12573000"/>
              <a:gd name="connsiteY9" fmla="*/ 0 h 7380515"/>
              <a:gd name="connsiteX10" fmla="*/ 12573000 w 12573000"/>
              <a:gd name="connsiteY10" fmla="*/ 7380515 h 7380515"/>
              <a:gd name="connsiteX11" fmla="*/ 0 w 12573000"/>
              <a:gd name="connsiteY11" fmla="*/ 7380515 h 738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73000" h="7380515">
                <a:moveTo>
                  <a:pt x="451067" y="130629"/>
                </a:moveTo>
                <a:cubicBezTo>
                  <a:pt x="319184" y="130629"/>
                  <a:pt x="212271" y="237542"/>
                  <a:pt x="212271" y="369425"/>
                </a:cubicBezTo>
                <a:lnTo>
                  <a:pt x="212271" y="6749833"/>
                </a:lnTo>
                <a:cubicBezTo>
                  <a:pt x="212271" y="6881716"/>
                  <a:pt x="319184" y="6988629"/>
                  <a:pt x="451067" y="6988629"/>
                </a:cubicBezTo>
                <a:lnTo>
                  <a:pt x="12165475" y="6988629"/>
                </a:lnTo>
                <a:cubicBezTo>
                  <a:pt x="12297358" y="6988629"/>
                  <a:pt x="12404271" y="6881716"/>
                  <a:pt x="12404271" y="6749833"/>
                </a:cubicBezTo>
                <a:lnTo>
                  <a:pt x="12404271" y="369425"/>
                </a:lnTo>
                <a:cubicBezTo>
                  <a:pt x="12404271" y="237542"/>
                  <a:pt x="12297358" y="130629"/>
                  <a:pt x="12165475" y="130629"/>
                </a:cubicBezTo>
                <a:close/>
                <a:moveTo>
                  <a:pt x="0" y="0"/>
                </a:moveTo>
                <a:lnTo>
                  <a:pt x="12573000" y="0"/>
                </a:lnTo>
                <a:lnTo>
                  <a:pt x="12573000" y="7380515"/>
                </a:lnTo>
                <a:lnTo>
                  <a:pt x="0" y="73805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795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DE" sz="8000" dirty="0">
                <a:latin typeface="Bernard MT Condensed" panose="02050806060905020404" pitchFamily="18" charset="77"/>
              </a:rPr>
              <a:t>Open-Source</a:t>
            </a:r>
          </a:p>
        </p:txBody>
      </p:sp>
    </p:spTree>
    <p:extLst>
      <p:ext uri="{BB962C8B-B14F-4D97-AF65-F5344CB8AC3E}">
        <p14:creationId xmlns:p14="http://schemas.microsoft.com/office/powerpoint/2010/main" val="1962437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928A5E-83CA-8037-764E-18EFF99A2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46" y="0"/>
            <a:ext cx="10392507" cy="6858000"/>
          </a:xfrm>
        </p:spPr>
      </p:pic>
    </p:spTree>
    <p:extLst>
      <p:ext uri="{BB962C8B-B14F-4D97-AF65-F5344CB8AC3E}">
        <p14:creationId xmlns:p14="http://schemas.microsoft.com/office/powerpoint/2010/main" val="187381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Cross-Platform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186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690FA6C-D63A-CC3F-12BB-48315857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165" y="0"/>
            <a:ext cx="8645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10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  <a:cs typeface="Aharoni" panose="02010803020104030203" pitchFamily="2" charset="-79"/>
              </a:rPr>
              <a:t>HUGE COMMUNITY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08C42DD-4DC1-59D4-CBB0-C4AA68697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240" y="4091781"/>
            <a:ext cx="2209799" cy="22097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6597E00-01D5-A114-A64B-49EEAAC8C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7080" y="4091781"/>
            <a:ext cx="2209800" cy="22098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A7672BD-B6DC-B695-B67C-519AB71BB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980" y="3695541"/>
            <a:ext cx="2606040" cy="2606040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CB2F0859-E683-71F8-78F7-80905D57E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069" y="762317"/>
            <a:ext cx="2003901" cy="2003901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241BC970-BD7F-9780-E4FA-FDBB45BCD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8472" y="556418"/>
            <a:ext cx="230901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0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E2B605-A1D6-8C40-0FD1-6DDA25BC61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61" t="34329" r="800"/>
          <a:stretch>
            <a:fillRect/>
          </a:stretch>
        </p:blipFill>
        <p:spPr>
          <a:xfrm>
            <a:off x="0" y="0"/>
            <a:ext cx="12192000" cy="3679906"/>
          </a:xfrm>
          <a:custGeom>
            <a:avLst/>
            <a:gdLst>
              <a:gd name="connsiteX0" fmla="*/ 238796 w 12192000"/>
              <a:gd name="connsiteY0" fmla="*/ 0 h 3679906"/>
              <a:gd name="connsiteX1" fmla="*/ 11953204 w 12192000"/>
              <a:gd name="connsiteY1" fmla="*/ 0 h 3679906"/>
              <a:gd name="connsiteX2" fmla="*/ 12192000 w 12192000"/>
              <a:gd name="connsiteY2" fmla="*/ 238796 h 3679906"/>
              <a:gd name="connsiteX3" fmla="*/ 12192000 w 12192000"/>
              <a:gd name="connsiteY3" fmla="*/ 3679906 h 3679906"/>
              <a:gd name="connsiteX4" fmla="*/ 0 w 12192000"/>
              <a:gd name="connsiteY4" fmla="*/ 3679906 h 3679906"/>
              <a:gd name="connsiteX5" fmla="*/ 0 w 12192000"/>
              <a:gd name="connsiteY5" fmla="*/ 238796 h 3679906"/>
              <a:gd name="connsiteX6" fmla="*/ 238796 w 12192000"/>
              <a:gd name="connsiteY6" fmla="*/ 0 h 367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679906">
                <a:moveTo>
                  <a:pt x="238796" y="0"/>
                </a:moveTo>
                <a:lnTo>
                  <a:pt x="11953204" y="0"/>
                </a:lnTo>
                <a:cubicBezTo>
                  <a:pt x="12085087" y="0"/>
                  <a:pt x="12192000" y="106913"/>
                  <a:pt x="12192000" y="238796"/>
                </a:cubicBezTo>
                <a:lnTo>
                  <a:pt x="12192000" y="3679906"/>
                </a:lnTo>
                <a:lnTo>
                  <a:pt x="0" y="3679906"/>
                </a:lnTo>
                <a:lnTo>
                  <a:pt x="0" y="238796"/>
                </a:lnTo>
                <a:cubicBezTo>
                  <a:pt x="0" y="106913"/>
                  <a:pt x="106913" y="0"/>
                  <a:pt x="238796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63C7FF-BA12-F16D-2B7D-0F3985EA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110" y="3295256"/>
            <a:ext cx="5981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2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71FF7A6-489F-1E8F-6ECD-F833C949C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6850" y="2781300"/>
            <a:ext cx="417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92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ark, blue, decorated&#10;&#10;Description automatically generated">
            <a:extLst>
              <a:ext uri="{FF2B5EF4-FFF2-40B4-BE49-F238E27FC236}">
                <a16:creationId xmlns:a16="http://schemas.microsoft.com/office/drawing/2014/main" id="{59DF5D06-6BA5-7CFD-FB13-0F93FA71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122" y="100014"/>
            <a:ext cx="6944425" cy="377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Easy to Learn</a:t>
            </a:r>
          </a:p>
        </p:txBody>
      </p:sp>
    </p:spTree>
    <p:extLst>
      <p:ext uri="{BB962C8B-B14F-4D97-AF65-F5344CB8AC3E}">
        <p14:creationId xmlns:p14="http://schemas.microsoft.com/office/powerpoint/2010/main" val="372802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6F6097-E0C7-9EF7-4889-18859FBB8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64"/>
          <a:stretch/>
        </p:blipFill>
        <p:spPr>
          <a:xfrm>
            <a:off x="4610719" y="1238861"/>
            <a:ext cx="2953863" cy="6571639"/>
          </a:xfrm>
          <a:prstGeom prst="rect">
            <a:avLst/>
          </a:prstGeom>
        </p:spPr>
      </p:pic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9F670D10-76D0-514B-9DCF-E42869D83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854" y="1097924"/>
            <a:ext cx="3158289" cy="6858000"/>
          </a:xfrm>
          <a:prstGeom prst="rect">
            <a:avLst/>
          </a:prstGeom>
        </p:spPr>
      </p:pic>
      <p:pic>
        <p:nvPicPr>
          <p:cNvPr id="23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8F4AE806-892C-C089-000F-6F7FA5963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624" y="6064876"/>
            <a:ext cx="1682051" cy="564524"/>
          </a:xfrm>
          <a:prstGeom prst="rect">
            <a:avLst/>
          </a:prstGeom>
        </p:spPr>
      </p:pic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4D5A36A1-EB3E-9FDD-22A1-21AB1AB44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9782" y="5871829"/>
            <a:ext cx="1955338" cy="5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6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Object-oriented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B3CC57FD-5ACD-AD51-5935-9F528D86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3287"/>
            <a:ext cx="5573189" cy="42970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EA9AD9-D6F4-ED69-2B00-41E66FE77953}"/>
              </a:ext>
            </a:extLst>
          </p:cNvPr>
          <p:cNvSpPr txBox="1">
            <a:spLocks/>
          </p:cNvSpPr>
          <p:nvPr/>
        </p:nvSpPr>
        <p:spPr>
          <a:xfrm>
            <a:off x="3187093" y="2766971"/>
            <a:ext cx="1376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b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1941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CB5819-2F70-C10B-5408-A9A61281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195" y="711200"/>
            <a:ext cx="6273800" cy="54356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F52FE093-8313-019B-C59D-CCE96B675512}"/>
              </a:ext>
            </a:extLst>
          </p:cNvPr>
          <p:cNvSpPr/>
          <p:nvPr/>
        </p:nvSpPr>
        <p:spPr>
          <a:xfrm>
            <a:off x="9182100" y="469900"/>
            <a:ext cx="2578100" cy="1155700"/>
          </a:xfrm>
          <a:prstGeom prst="wedgeRoundRect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2965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Flutter hat die </a:t>
            </a:r>
            <a:r>
              <a:rPr lang="en-GB" dirty="0" err="1">
                <a:solidFill>
                  <a:schemeClr val="tx1"/>
                </a:solidFill>
              </a:rPr>
              <a:t>vollste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Kontrolle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über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jeden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einzelnen</a:t>
            </a:r>
            <a:r>
              <a:rPr lang="en-GB" dirty="0">
                <a:solidFill>
                  <a:schemeClr val="tx1"/>
                </a:solidFill>
              </a:rPr>
              <a:t> Pixel.</a:t>
            </a:r>
          </a:p>
        </p:txBody>
      </p:sp>
    </p:spTree>
    <p:extLst>
      <p:ext uri="{BB962C8B-B14F-4D97-AF65-F5344CB8AC3E}">
        <p14:creationId xmlns:p14="http://schemas.microsoft.com/office/powerpoint/2010/main" val="1199169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07524-580A-6D88-8A10-2072E8430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18651"/>
            <a:ext cx="7772400" cy="3080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0B07D5-376F-8D73-97A7-C01987A66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211469"/>
            <a:ext cx="7772400" cy="348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83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42B9F-EDD7-12EC-2974-431CBA198EED}"/>
              </a:ext>
            </a:extLst>
          </p:cNvPr>
          <p:cNvSpPr txBox="1"/>
          <p:nvPr/>
        </p:nvSpPr>
        <p:spPr>
          <a:xfrm>
            <a:off x="3314700" y="2497976"/>
            <a:ext cx="5562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500" dirty="0"/>
              <a:t>Widget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E5E8AC6-F3A0-9A62-8B8F-5852C3F5649E}"/>
              </a:ext>
            </a:extLst>
          </p:cNvPr>
          <p:cNvSpPr/>
          <p:nvPr/>
        </p:nvSpPr>
        <p:spPr>
          <a:xfrm>
            <a:off x="9182100" y="469900"/>
            <a:ext cx="2578100" cy="1155700"/>
          </a:xfrm>
          <a:prstGeom prst="wedgeRoundRect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2965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ysClr val="windowText" lastClr="000000"/>
                </a:solidFill>
              </a:rPr>
              <a:t>Everything is a widget.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01FE3-DFB4-836A-B08C-ECEBE79CADCD}"/>
              </a:ext>
            </a:extLst>
          </p:cNvPr>
          <p:cNvSpPr txBox="1"/>
          <p:nvPr/>
        </p:nvSpPr>
        <p:spPr>
          <a:xfrm>
            <a:off x="1473201" y="4586145"/>
            <a:ext cx="414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/>
              <a:t>Widgets are chunks of 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4A86C-8B8D-A06E-C574-D14A39B9A848}"/>
              </a:ext>
            </a:extLst>
          </p:cNvPr>
          <p:cNvSpPr txBox="1"/>
          <p:nvPr/>
        </p:nvSpPr>
        <p:spPr>
          <a:xfrm>
            <a:off x="1028700" y="379555"/>
            <a:ext cx="347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Gesten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D475E-6891-52DB-B468-993EDC16DE5C}"/>
              </a:ext>
            </a:extLst>
          </p:cNvPr>
          <p:cNvSpPr txBox="1"/>
          <p:nvPr/>
        </p:nvSpPr>
        <p:spPr>
          <a:xfrm>
            <a:off x="6959600" y="1960939"/>
            <a:ext cx="119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800" dirty="0"/>
              <a:t>Keys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D94405-370B-A076-87F7-ABCAF4713441}"/>
              </a:ext>
            </a:extLst>
          </p:cNvPr>
          <p:cNvSpPr txBox="1"/>
          <p:nvPr/>
        </p:nvSpPr>
        <p:spPr>
          <a:xfrm>
            <a:off x="6578600" y="4295892"/>
            <a:ext cx="4241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 err="1"/>
              <a:t>Lebenszyklus</a:t>
            </a:r>
            <a:r>
              <a:rPr lang="en-GB" sz="2800" dirty="0"/>
              <a:t> </a:t>
            </a:r>
            <a:r>
              <a:rPr lang="en-GB" sz="2800" dirty="0" err="1"/>
              <a:t>eines</a:t>
            </a:r>
            <a:r>
              <a:rPr lang="en-GB" sz="2800" dirty="0"/>
              <a:t> Widgets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2E8BF0-7F32-7F7E-6AF0-D1859779C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618429"/>
            <a:ext cx="3797300" cy="2235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DDEA10-D653-062C-A945-94838C4E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0" y="4586145"/>
            <a:ext cx="30607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5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backend + frontend </a:t>
            </a:r>
            <a:r>
              <a:rPr lang="en-GB" sz="8000" dirty="0" err="1">
                <a:latin typeface="Bernard MT Condensed" panose="02050806060905020404" pitchFamily="18" charset="77"/>
              </a:rPr>
              <a:t>zusammen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18818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E6A6D9D-DB7A-BF55-53F8-FD20BB41C54C}"/>
              </a:ext>
            </a:extLst>
          </p:cNvPr>
          <p:cNvGrpSpPr/>
          <p:nvPr/>
        </p:nvGrpSpPr>
        <p:grpSpPr>
          <a:xfrm>
            <a:off x="1732802" y="5145825"/>
            <a:ext cx="8657112" cy="1620000"/>
            <a:chOff x="1732802" y="5145825"/>
            <a:chExt cx="8657112" cy="162000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26F55D3-98E2-4338-C959-B18C6B1320B7}"/>
                </a:ext>
              </a:extLst>
            </p:cNvPr>
            <p:cNvSpPr/>
            <p:nvPr/>
          </p:nvSpPr>
          <p:spPr>
            <a:xfrm>
              <a:off x="1732802" y="5145825"/>
              <a:ext cx="8657112" cy="162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1C372C8-7968-D2EE-7CA6-E54BC741D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73317" y="5611843"/>
              <a:ext cx="900000" cy="900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608B5EB-A276-0EC8-9665-4AB86B134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18683" y="5611843"/>
              <a:ext cx="785760" cy="90000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769582A-4576-D1B1-7318-1BE6D4CF2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88880" y="5611843"/>
              <a:ext cx="900000" cy="900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2CE2C2B-CA00-8189-8682-B7E51A35F0E1}"/>
              </a:ext>
            </a:extLst>
          </p:cNvPr>
          <p:cNvGrpSpPr/>
          <p:nvPr/>
        </p:nvGrpSpPr>
        <p:grpSpPr>
          <a:xfrm>
            <a:off x="1732802" y="1784460"/>
            <a:ext cx="8657112" cy="1620000"/>
            <a:chOff x="1732802" y="1784460"/>
            <a:chExt cx="8657112" cy="162000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F44A87DE-B328-E7B9-1BBE-67CB5DFEB194}"/>
                </a:ext>
              </a:extLst>
            </p:cNvPr>
            <p:cNvSpPr/>
            <p:nvPr/>
          </p:nvSpPr>
          <p:spPr>
            <a:xfrm>
              <a:off x="1732802" y="1784460"/>
              <a:ext cx="8657112" cy="162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BB6E8AD9-A241-9CB3-D029-F2ED0DB4D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83400" y="2073014"/>
              <a:ext cx="1080000" cy="10800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73081859-9274-3D12-C15B-CBF937973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28601" y="2170605"/>
              <a:ext cx="983762" cy="10800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4D493B4-B6F3-0C54-FD5D-19DA0D351365}"/>
              </a:ext>
            </a:extLst>
          </p:cNvPr>
          <p:cNvGrpSpPr/>
          <p:nvPr/>
        </p:nvGrpSpPr>
        <p:grpSpPr>
          <a:xfrm>
            <a:off x="1732802" y="-117371"/>
            <a:ext cx="8657112" cy="1841149"/>
            <a:chOff x="1732802" y="-117371"/>
            <a:chExt cx="8657112" cy="1841149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058332C-5D0D-41D3-FEF5-841665870090}"/>
                </a:ext>
              </a:extLst>
            </p:cNvPr>
            <p:cNvSpPr/>
            <p:nvPr/>
          </p:nvSpPr>
          <p:spPr>
            <a:xfrm>
              <a:off x="1732802" y="103778"/>
              <a:ext cx="8657112" cy="162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AB249E5-D0B5-6B2D-DF71-372B5EDE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85305" y="-117371"/>
              <a:ext cx="2021390" cy="1080000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1A9CBD42-9661-51D9-8E0E-E99BC85B2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375186" y="303156"/>
              <a:ext cx="664696" cy="126000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677CEE2-B7A9-5E8E-195A-E442638A6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320357" y="476425"/>
              <a:ext cx="900000" cy="900000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8A58152-A705-68D0-26D3-C24A88195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046571" y="447595"/>
              <a:ext cx="841304" cy="900000"/>
            </a:xfrm>
            <a:prstGeom prst="rect">
              <a:avLst/>
            </a:prstGeom>
          </p:spPr>
        </p:pic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4D33A1A3-2895-E517-B566-0228DA5A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744605" y="190271"/>
              <a:ext cx="1331361" cy="1440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D1E2B58-A71C-8D00-0421-41BC9497B6D6}"/>
              </a:ext>
            </a:extLst>
          </p:cNvPr>
          <p:cNvGrpSpPr/>
          <p:nvPr/>
        </p:nvGrpSpPr>
        <p:grpSpPr>
          <a:xfrm>
            <a:off x="1732802" y="3465142"/>
            <a:ext cx="8657112" cy="1620000"/>
            <a:chOff x="1732802" y="3465142"/>
            <a:chExt cx="8657112" cy="1620000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3A93614-43DF-3F22-C598-25510CE86EFC}"/>
                </a:ext>
              </a:extLst>
            </p:cNvPr>
            <p:cNvSpPr/>
            <p:nvPr/>
          </p:nvSpPr>
          <p:spPr>
            <a:xfrm>
              <a:off x="1732802" y="3465142"/>
              <a:ext cx="8657112" cy="162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81F93E2E-1717-273B-8CFB-B29C4AC6A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656800" y="3692840"/>
              <a:ext cx="878400" cy="108000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CA18615A-F3E9-EE82-ACAA-4D51EA4CD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582629" y="3840718"/>
              <a:ext cx="1080000" cy="1080000"/>
            </a:xfrm>
            <a:prstGeom prst="rect">
              <a:avLst/>
            </a:prstGeom>
          </p:spPr>
        </p:pic>
        <p:pic>
          <p:nvPicPr>
            <p:cNvPr id="38" name="Picture 37" descr="Logo, icon&#10;&#10;Description automatically generated">
              <a:extLst>
                <a:ext uri="{FF2B5EF4-FFF2-40B4-BE49-F238E27FC236}">
                  <a16:creationId xmlns:a16="http://schemas.microsoft.com/office/drawing/2014/main" id="{4595E012-E848-239A-6529-7FFEBCC4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987937" y="3832480"/>
              <a:ext cx="1008000" cy="1008000"/>
            </a:xfrm>
            <a:prstGeom prst="rect">
              <a:avLst/>
            </a:prstGeom>
          </p:spPr>
        </p:pic>
        <p:pic>
          <p:nvPicPr>
            <p:cNvPr id="40" name="Picture 39" descr="Logo, company name&#10;&#10;Description automatically generated">
              <a:extLst>
                <a:ext uri="{FF2B5EF4-FFF2-40B4-BE49-F238E27FC236}">
                  <a16:creationId xmlns:a16="http://schemas.microsoft.com/office/drawing/2014/main" id="{7057FF60-AF09-23A2-A66D-8EC021DCA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678186" y="3844250"/>
              <a:ext cx="937850" cy="93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80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71FF7A6-489F-1E8F-6ECD-F833C949C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6850" y="2781300"/>
            <a:ext cx="417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89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E3B489-2B94-4B7D-8B39-44E9AF613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66831"/>
            <a:ext cx="7772400" cy="41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74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Optimized for UI</a:t>
            </a:r>
          </a:p>
        </p:txBody>
      </p:sp>
    </p:spTree>
    <p:extLst>
      <p:ext uri="{BB962C8B-B14F-4D97-AF65-F5344CB8AC3E}">
        <p14:creationId xmlns:p14="http://schemas.microsoft.com/office/powerpoint/2010/main" val="1487310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F2F465B-7F54-9639-B3F8-C410DD0C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45" y="0"/>
            <a:ext cx="10392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8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2F27748-9A97-8217-06DB-20F9004D6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97"/>
          <a:stretch/>
        </p:blipFill>
        <p:spPr>
          <a:xfrm>
            <a:off x="4610719" y="-1390039"/>
            <a:ext cx="2953863" cy="65462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A71E38B6-0129-981D-E283-061BBD08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FCDF1A18-2280-260D-8DB5-C00F0A0A9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3435976"/>
            <a:ext cx="1682051" cy="564524"/>
          </a:xfrm>
          <a:prstGeom prst="rect">
            <a:avLst/>
          </a:prstGeom>
        </p:spPr>
      </p:pic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B03B0B29-0F73-4B5B-209F-C928FBA34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9782" y="5871829"/>
            <a:ext cx="1955338" cy="5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7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Sound Null Safety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21476B7-50A4-5DD0-BBCC-84D6BDF90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6049" y="1305620"/>
            <a:ext cx="2603598" cy="26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30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F0374-594C-33CD-D46F-3CA455C8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54" y="1163320"/>
            <a:ext cx="11192092" cy="45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41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07A72E-E3BE-6010-B8B4-4F423B6F3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2622550"/>
            <a:ext cx="4038600" cy="1612900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2F761BC-D88B-54A3-39A5-20028DEABDDD}"/>
              </a:ext>
            </a:extLst>
          </p:cNvPr>
          <p:cNvSpPr/>
          <p:nvPr/>
        </p:nvSpPr>
        <p:spPr>
          <a:xfrm>
            <a:off x="9182100" y="469900"/>
            <a:ext cx="2578100" cy="1155700"/>
          </a:xfrm>
          <a:prstGeom prst="wedgeRoundRectCallo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2965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ysClr val="windowText" lastClr="000000"/>
                </a:solidFill>
              </a:rPr>
              <a:t>Dart ist type safe</a:t>
            </a:r>
          </a:p>
        </p:txBody>
      </p:sp>
    </p:spTree>
    <p:extLst>
      <p:ext uri="{BB962C8B-B14F-4D97-AF65-F5344CB8AC3E}">
        <p14:creationId xmlns:p14="http://schemas.microsoft.com/office/powerpoint/2010/main" val="146675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2109C6-0603-A3B2-FECC-E3F2C5E4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200" y="2622550"/>
            <a:ext cx="4165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16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99345A-CC6E-103F-84FF-D9CAFD6B6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0" y="1511300"/>
            <a:ext cx="59563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93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1F1863-CE1E-1D31-67C6-17CC0FF3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511300"/>
            <a:ext cx="59563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2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1F1863-CE1E-1D31-67C6-17CC0FF3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511300"/>
            <a:ext cx="5956300" cy="3835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995FC8D-8321-9442-C8ED-D36E225D22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808"/>
          <a:stretch/>
        </p:blipFill>
        <p:spPr>
          <a:xfrm>
            <a:off x="7650480" y="2123440"/>
            <a:ext cx="661670" cy="14020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4C4CD9E-240C-8188-DFD6-5CB1D5DB75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3279"/>
          <a:stretch/>
        </p:blipFill>
        <p:spPr>
          <a:xfrm>
            <a:off x="4390390" y="3738880"/>
            <a:ext cx="374650" cy="1402080"/>
          </a:xfrm>
          <a:prstGeom prst="rect">
            <a:avLst/>
          </a:prstGeom>
        </p:spPr>
      </p:pic>
      <p:pic>
        <p:nvPicPr>
          <p:cNvPr id="8" name="Graphic 7" descr="Badge Cross with solid fill">
            <a:extLst>
              <a:ext uri="{FF2B5EF4-FFF2-40B4-BE49-F238E27FC236}">
                <a16:creationId xmlns:a16="http://schemas.microsoft.com/office/drawing/2014/main" id="{CC5CFA54-783F-14C4-F7A5-11189057DD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07A72E-E3BE-6010-B8B4-4F423B6F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2622550"/>
            <a:ext cx="4038600" cy="16129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94D9BF8-C687-E35C-DB69-9B227A08D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0290"/>
          <a:stretch/>
        </p:blipFill>
        <p:spPr>
          <a:xfrm>
            <a:off x="4724400" y="2976880"/>
            <a:ext cx="111760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60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149-82B3-8E3B-F849-4E341189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8DB48-70A3-7495-8085-DA83C7DB0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2622550"/>
            <a:ext cx="3314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54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149-82B3-8E3B-F849-4E341189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4C8DD-961C-106C-4596-C0AC0858A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511300"/>
            <a:ext cx="5956300" cy="3835400"/>
          </a:xfrm>
          <a:prstGeom prst="rect">
            <a:avLst/>
          </a:prstGeom>
        </p:spPr>
      </p:pic>
      <p:pic>
        <p:nvPicPr>
          <p:cNvPr id="8" name="Graphic 7" descr="Badge Cross with solid fill">
            <a:extLst>
              <a:ext uri="{FF2B5EF4-FFF2-40B4-BE49-F238E27FC236}">
                <a16:creationId xmlns:a16="http://schemas.microsoft.com/office/drawing/2014/main" id="{C6861175-EC43-F079-5A89-070DC6787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77ECEBF-37AB-8A29-1155-30AD3AB4A5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808"/>
          <a:stretch/>
        </p:blipFill>
        <p:spPr>
          <a:xfrm>
            <a:off x="7650480" y="2123440"/>
            <a:ext cx="66167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27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6C5E9E-792B-5B1C-FF66-3541BE65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19" y="-2456839"/>
            <a:ext cx="2953863" cy="7611667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0E20B4B-EC3B-7DAB-B74C-E7270029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5625A89D-AF23-41D4-0137-97FDCAC6F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2369176"/>
            <a:ext cx="1682051" cy="564524"/>
          </a:xfrm>
          <a:prstGeom prst="rect">
            <a:avLst/>
          </a:prstGeom>
        </p:spPr>
      </p:pic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D842052C-3788-1DE6-9DEF-A1CDF252D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9782" y="5871829"/>
            <a:ext cx="1955338" cy="5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09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149-82B3-8E3B-F849-4E341189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C5E90F-CF88-F822-FC12-E35F4C0A4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844550"/>
            <a:ext cx="5956300" cy="5168900"/>
          </a:xfrm>
          <a:prstGeom prst="rect">
            <a:avLst/>
          </a:prstGeom>
        </p:spPr>
      </p:pic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DC39A55A-B955-4223-1120-E5843A2A5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707CA93-C4D2-8E56-7B48-675520D461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808"/>
          <a:stretch/>
        </p:blipFill>
        <p:spPr>
          <a:xfrm>
            <a:off x="7650480" y="1463040"/>
            <a:ext cx="66167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14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149-82B3-8E3B-F849-4E341189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83FB4-5BF7-EAE6-B9F2-DF932F23F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0" y="2622550"/>
            <a:ext cx="23368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22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672EE1-99C1-F34B-DC84-796EF2AD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844550"/>
            <a:ext cx="5956300" cy="5168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EEE8D3-F570-C286-2A8C-B5E9484C7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?</a:t>
            </a:r>
          </a:p>
        </p:txBody>
      </p:sp>
      <p:pic>
        <p:nvPicPr>
          <p:cNvPr id="8" name="Graphic 7" descr="Badge Cross with solid fill">
            <a:extLst>
              <a:ext uri="{FF2B5EF4-FFF2-40B4-BE49-F238E27FC236}">
                <a16:creationId xmlns:a16="http://schemas.microsoft.com/office/drawing/2014/main" id="{0C5E1375-7516-81B8-C16B-6719F3A9D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6EEFE54-6E65-EC37-E93E-2701061586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808"/>
          <a:stretch/>
        </p:blipFill>
        <p:spPr>
          <a:xfrm>
            <a:off x="4961255" y="4927600"/>
            <a:ext cx="66167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62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9FD7C6-ADBD-09CE-B954-B3E2484B7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844550"/>
            <a:ext cx="5956300" cy="5168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EEE8D3-F570-C286-2A8C-B5E9484C7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?</a:t>
            </a:r>
          </a:p>
        </p:txBody>
      </p:sp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21D03FFF-5779-DA4D-B739-177047BD5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12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480568-FA9D-7B8D-15E7-9DB2E176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244600"/>
            <a:ext cx="5956300" cy="43688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8A26CE5-E3C1-D2EE-C71A-05509B958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?</a:t>
            </a:r>
          </a:p>
        </p:txBody>
      </p:sp>
      <p:pic>
        <p:nvPicPr>
          <p:cNvPr id="5" name="Graphic 4" descr="Badge Tick1 with solid fill">
            <a:extLst>
              <a:ext uri="{FF2B5EF4-FFF2-40B4-BE49-F238E27FC236}">
                <a16:creationId xmlns:a16="http://schemas.microsoft.com/office/drawing/2014/main" id="{C9951788-8073-14C8-AD5B-1A6199FA2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04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091330-931D-2A95-B761-0C6DA7BCB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711200"/>
            <a:ext cx="5956300" cy="5435600"/>
          </a:xfrm>
          <a:prstGeom prst="rect">
            <a:avLst/>
          </a:prstGeom>
        </p:spPr>
      </p:pic>
      <p:pic>
        <p:nvPicPr>
          <p:cNvPr id="4" name="Graphic 3" descr="Badge Tick1 with solid fill">
            <a:extLst>
              <a:ext uri="{FF2B5EF4-FFF2-40B4-BE49-F238E27FC236}">
                <a16:creationId xmlns:a16="http://schemas.microsoft.com/office/drawing/2014/main" id="{076061CD-02D5-BF75-7997-9DD2AD7B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85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4916F2-76AD-5194-459F-A4AA0B4B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711200"/>
            <a:ext cx="59563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06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99DE04-8CA3-8A80-11EA-6E4490B2B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711200"/>
            <a:ext cx="5956300" cy="5435600"/>
          </a:xfrm>
          <a:prstGeom prst="rect">
            <a:avLst/>
          </a:prstGeom>
        </p:spPr>
      </p:pic>
      <p:pic>
        <p:nvPicPr>
          <p:cNvPr id="5" name="Graphic 4" descr="Badge Cross with solid fill">
            <a:extLst>
              <a:ext uri="{FF2B5EF4-FFF2-40B4-BE49-F238E27FC236}">
                <a16:creationId xmlns:a16="http://schemas.microsoft.com/office/drawing/2014/main" id="{DE5F5090-1413-27BE-E573-5485E455F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04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F0374-594C-33CD-D46F-3CA455C8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54" y="1163320"/>
            <a:ext cx="11192092" cy="45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07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Asynchronous programming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AD3F825-1ECE-CE5B-86CF-57531C621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980" y="2470631"/>
            <a:ext cx="3914075" cy="30178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7CCAD-A453-B2BE-FC59-7660D02A9713}"/>
              </a:ext>
            </a:extLst>
          </p:cNvPr>
          <p:cNvSpPr txBox="1">
            <a:spLocks/>
          </p:cNvSpPr>
          <p:nvPr/>
        </p:nvSpPr>
        <p:spPr>
          <a:xfrm>
            <a:off x="7450976" y="3316781"/>
            <a:ext cx="1701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44433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6C5E9E-792B-5B1C-FF66-3541BE65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19" y="-2456839"/>
            <a:ext cx="2953863" cy="7611667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0E20B4B-EC3B-7DAB-B74C-E7270029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5625A89D-AF23-41D4-0137-97FDCAC6F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4335464"/>
            <a:ext cx="1682051" cy="564524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EEA162C-9896-91D9-8B32-1276D4A3F8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94449" y="2373233"/>
            <a:ext cx="2786399" cy="1857600"/>
          </a:xfrm>
          <a:custGeom>
            <a:avLst/>
            <a:gdLst>
              <a:gd name="connsiteX0" fmla="*/ 80206 w 2786399"/>
              <a:gd name="connsiteY0" fmla="*/ 0 h 1857600"/>
              <a:gd name="connsiteX1" fmla="*/ 2706194 w 2786399"/>
              <a:gd name="connsiteY1" fmla="*/ 0 h 1857600"/>
              <a:gd name="connsiteX2" fmla="*/ 2737411 w 2786399"/>
              <a:gd name="connsiteY2" fmla="*/ 6303 h 1857600"/>
              <a:gd name="connsiteX3" fmla="*/ 2780097 w 2786399"/>
              <a:gd name="connsiteY3" fmla="*/ 48989 h 1857600"/>
              <a:gd name="connsiteX4" fmla="*/ 2786399 w 2786399"/>
              <a:gd name="connsiteY4" fmla="*/ 80205 h 1857600"/>
              <a:gd name="connsiteX5" fmla="*/ 2786399 w 2786399"/>
              <a:gd name="connsiteY5" fmla="*/ 1777394 h 1857600"/>
              <a:gd name="connsiteX6" fmla="*/ 2780097 w 2786399"/>
              <a:gd name="connsiteY6" fmla="*/ 1808611 h 1857600"/>
              <a:gd name="connsiteX7" fmla="*/ 2706189 w 2786399"/>
              <a:gd name="connsiteY7" fmla="*/ 1857600 h 1857600"/>
              <a:gd name="connsiteX8" fmla="*/ 80211 w 2786399"/>
              <a:gd name="connsiteY8" fmla="*/ 1857600 h 1857600"/>
              <a:gd name="connsiteX9" fmla="*/ 0 w 2786399"/>
              <a:gd name="connsiteY9" fmla="*/ 1777389 h 1857600"/>
              <a:gd name="connsiteX10" fmla="*/ 0 w 2786399"/>
              <a:gd name="connsiteY10" fmla="*/ 80210 h 1857600"/>
              <a:gd name="connsiteX11" fmla="*/ 48990 w 2786399"/>
              <a:gd name="connsiteY11" fmla="*/ 6303 h 18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86399" h="1857600">
                <a:moveTo>
                  <a:pt x="80206" y="0"/>
                </a:moveTo>
                <a:lnTo>
                  <a:pt x="2706194" y="0"/>
                </a:lnTo>
                <a:lnTo>
                  <a:pt x="2737411" y="6303"/>
                </a:lnTo>
                <a:cubicBezTo>
                  <a:pt x="2756603" y="14420"/>
                  <a:pt x="2771979" y="29796"/>
                  <a:pt x="2780097" y="48989"/>
                </a:cubicBezTo>
                <a:lnTo>
                  <a:pt x="2786399" y="80205"/>
                </a:lnTo>
                <a:lnTo>
                  <a:pt x="2786399" y="1777394"/>
                </a:lnTo>
                <a:lnTo>
                  <a:pt x="2780097" y="1808611"/>
                </a:lnTo>
                <a:cubicBezTo>
                  <a:pt x="2767920" y="1837400"/>
                  <a:pt x="2739414" y="1857600"/>
                  <a:pt x="2706189" y="1857600"/>
                </a:cubicBezTo>
                <a:lnTo>
                  <a:pt x="80211" y="1857600"/>
                </a:lnTo>
                <a:cubicBezTo>
                  <a:pt x="35912" y="1857600"/>
                  <a:pt x="0" y="1821688"/>
                  <a:pt x="0" y="1777389"/>
                </a:cubicBezTo>
                <a:lnTo>
                  <a:pt x="0" y="80210"/>
                </a:lnTo>
                <a:cubicBezTo>
                  <a:pt x="0" y="46986"/>
                  <a:pt x="20201" y="18479"/>
                  <a:pt x="48990" y="6303"/>
                </a:cubicBezTo>
                <a:close/>
              </a:path>
            </a:pathLst>
          </a:custGeom>
        </p:spPr>
      </p:pic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77F01B39-9331-5132-283F-37E5EAD7C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9782" y="5871829"/>
            <a:ext cx="1955338" cy="5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072FA4-A1DB-BC10-B28C-C2BD7E66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04" y="0"/>
            <a:ext cx="6262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81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71060F-2C6A-3267-C5C2-C57AB3F54ACF}"/>
              </a:ext>
            </a:extLst>
          </p:cNvPr>
          <p:cNvSpPr/>
          <p:nvPr/>
        </p:nvSpPr>
        <p:spPr>
          <a:xfrm>
            <a:off x="193039" y="193040"/>
            <a:ext cx="11805920" cy="1828800"/>
          </a:xfrm>
          <a:prstGeom prst="roundRect">
            <a:avLst>
              <a:gd name="adj" fmla="val 1222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4174A078-2960-1630-0BEC-2DA7F673E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330" y="5361501"/>
            <a:ext cx="1955338" cy="58244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C81DBFD-8CA6-540D-716D-E57DF9F41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0588" y="369350"/>
            <a:ext cx="1483361" cy="148336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D92484F-F3FA-1FE5-28DA-479C4B90B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590" y="558080"/>
            <a:ext cx="890618" cy="110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4A5F0F-DB76-A13F-7D9A-959B8BDF6C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7990" y="2518190"/>
            <a:ext cx="2736019" cy="2736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E60EAE-12D0-4EE8-17D7-71B107C7A2A1}"/>
              </a:ext>
            </a:extLst>
          </p:cNvPr>
          <p:cNvSpPr txBox="1"/>
          <p:nvPr/>
        </p:nvSpPr>
        <p:spPr>
          <a:xfrm>
            <a:off x="7589520" y="6177280"/>
            <a:ext cx="418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dirty="0">
                <a:hlinkClick r:id="rId10"/>
              </a:rPr>
              <a:t>jozsef.lurvig@uni-bielefeld.de</a:t>
            </a:r>
            <a:endParaRPr lang="en-DE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07CF7A3-41E4-FDD6-9153-D4458F9CF8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09536" y="441233"/>
            <a:ext cx="1850755" cy="133959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990A03E-56F0-5EC8-F7DE-9066126E4C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36379" y="833631"/>
            <a:ext cx="2332777" cy="554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7A046E-0268-D12B-3084-D418B36471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04328" y="161070"/>
            <a:ext cx="1691672" cy="189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82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5CB65EAE-8DE0-7D74-CF62-E30DAD46E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52" y="-2614380"/>
            <a:ext cx="3477483" cy="7056327"/>
          </a:xfrm>
          <a:prstGeom prst="rect">
            <a:avLst/>
          </a:prstGeom>
        </p:spPr>
      </p:pic>
      <p:pic>
        <p:nvPicPr>
          <p:cNvPr id="2" name="Picture 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EB99CA0-A619-48A7-28DA-3B8A042D8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72" y="1738675"/>
            <a:ext cx="4334400" cy="5511645"/>
          </a:xfrm>
          <a:prstGeom prst="rect">
            <a:avLst/>
          </a:prstGeom>
        </p:spPr>
      </p:pic>
      <p:sp>
        <p:nvSpPr>
          <p:cNvPr id="3" name="Cloud Callout 2">
            <a:extLst>
              <a:ext uri="{FF2B5EF4-FFF2-40B4-BE49-F238E27FC236}">
                <a16:creationId xmlns:a16="http://schemas.microsoft.com/office/drawing/2014/main" id="{87DBC217-BEC2-97EF-D5CB-F34CE1C305DE}"/>
              </a:ext>
            </a:extLst>
          </p:cNvPr>
          <p:cNvSpPr/>
          <p:nvPr/>
        </p:nvSpPr>
        <p:spPr>
          <a:xfrm flipH="1">
            <a:off x="1178731" y="1092423"/>
            <a:ext cx="2023009" cy="1490400"/>
          </a:xfrm>
          <a:prstGeom prst="cloudCallout">
            <a:avLst>
              <a:gd name="adj1" fmla="val -34033"/>
              <a:gd name="adj2" fmla="val 896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Change username</a:t>
            </a:r>
          </a:p>
        </p:txBody>
      </p:sp>
      <p:sp>
        <p:nvSpPr>
          <p:cNvPr id="8" name="Cloud Callout 7">
            <a:extLst>
              <a:ext uri="{FF2B5EF4-FFF2-40B4-BE49-F238E27FC236}">
                <a16:creationId xmlns:a16="http://schemas.microsoft.com/office/drawing/2014/main" id="{33CE5150-3F65-1182-4D57-BC33EF0007AE}"/>
              </a:ext>
            </a:extLst>
          </p:cNvPr>
          <p:cNvSpPr/>
          <p:nvPr/>
        </p:nvSpPr>
        <p:spPr>
          <a:xfrm>
            <a:off x="5960185" y="5001700"/>
            <a:ext cx="2023009" cy="1490400"/>
          </a:xfrm>
          <a:prstGeom prst="cloudCallout">
            <a:avLst>
              <a:gd name="adj1" fmla="val -53633"/>
              <a:gd name="adj2" fmla="val -72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Connect new devices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86022BD9-A178-43BE-7121-A0B60EAC0E50}"/>
              </a:ext>
            </a:extLst>
          </p:cNvPr>
          <p:cNvSpPr/>
          <p:nvPr/>
        </p:nvSpPr>
        <p:spPr>
          <a:xfrm>
            <a:off x="9327284" y="3004097"/>
            <a:ext cx="2023009" cy="1490400"/>
          </a:xfrm>
          <a:prstGeom prst="cloudCallout">
            <a:avLst>
              <a:gd name="adj1" fmla="val -53633"/>
              <a:gd name="adj2" fmla="val -72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Change language and theme</a:t>
            </a:r>
          </a:p>
        </p:txBody>
      </p:sp>
      <p:sp>
        <p:nvSpPr>
          <p:cNvPr id="11" name="Cloud Callout 10">
            <a:extLst>
              <a:ext uri="{FF2B5EF4-FFF2-40B4-BE49-F238E27FC236}">
                <a16:creationId xmlns:a16="http://schemas.microsoft.com/office/drawing/2014/main" id="{A2FDDCCB-B615-8FEC-9E13-CACEF485588B}"/>
              </a:ext>
            </a:extLst>
          </p:cNvPr>
          <p:cNvSpPr/>
          <p:nvPr/>
        </p:nvSpPr>
        <p:spPr>
          <a:xfrm>
            <a:off x="4532388" y="248275"/>
            <a:ext cx="2023009" cy="1490400"/>
          </a:xfrm>
          <a:prstGeom prst="cloudCallout">
            <a:avLst>
              <a:gd name="adj1" fmla="val 56146"/>
              <a:gd name="adj2" fmla="val -191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CSV formatting</a:t>
            </a:r>
          </a:p>
        </p:txBody>
      </p:sp>
    </p:spTree>
    <p:extLst>
      <p:ext uri="{BB962C8B-B14F-4D97-AF65-F5344CB8AC3E}">
        <p14:creationId xmlns:p14="http://schemas.microsoft.com/office/powerpoint/2010/main" val="376917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F7F92C-56EA-3EFA-8D06-F4D37F40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594" y="171000"/>
            <a:ext cx="3002330" cy="65160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8F4C332-60FC-D061-DD99-71C49E809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75" y="171000"/>
            <a:ext cx="3002330" cy="65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88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43E11B-7734-0E5F-E153-3C45DA8B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77" y="163773"/>
            <a:ext cx="3007445" cy="65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06CEDB8-3983-D607-C225-E58FC69E9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7946" y="2249556"/>
            <a:ext cx="8256107" cy="23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06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396</Words>
  <Application>Microsoft Macintosh PowerPoint</Application>
  <PresentationFormat>Widescreen</PresentationFormat>
  <Paragraphs>86</Paragraphs>
  <Slides>51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Bernard MT Condensed</vt:lpstr>
      <vt:lpstr>Calibri</vt:lpstr>
      <vt:lpstr>Calibri Light</vt:lpstr>
      <vt:lpstr>Office Theme</vt:lpstr>
      <vt:lpstr>Flutter Intro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Open-Source</vt:lpstr>
      <vt:lpstr>PowerPoint Presentation</vt:lpstr>
      <vt:lpstr>Cross-Platform</vt:lpstr>
      <vt:lpstr>PowerPoint Presentation</vt:lpstr>
      <vt:lpstr>HUGE COMMUNITY</vt:lpstr>
      <vt:lpstr>PowerPoint Presentation</vt:lpstr>
      <vt:lpstr>PowerPoint Presentation</vt:lpstr>
      <vt:lpstr>Easy to Learn</vt:lpstr>
      <vt:lpstr>Object-oriented</vt:lpstr>
      <vt:lpstr>PowerPoint Presentation</vt:lpstr>
      <vt:lpstr>PowerPoint Presentation</vt:lpstr>
      <vt:lpstr>PowerPoint Presentation</vt:lpstr>
      <vt:lpstr>backend + frontend zusammen</vt:lpstr>
      <vt:lpstr>PowerPoint Presentation</vt:lpstr>
      <vt:lpstr>PowerPoint Presentation</vt:lpstr>
      <vt:lpstr>PowerPoint Presentation</vt:lpstr>
      <vt:lpstr>Optimized for UI</vt:lpstr>
      <vt:lpstr>PowerPoint Presentation</vt:lpstr>
      <vt:lpstr>Sound Null Safety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late</vt:lpstr>
      <vt:lpstr>late</vt:lpstr>
      <vt:lpstr>late</vt:lpstr>
      <vt:lpstr>?</vt:lpstr>
      <vt:lpstr>?</vt:lpstr>
      <vt:lpstr>?</vt:lpstr>
      <vt:lpstr>?</vt:lpstr>
      <vt:lpstr>PowerPoint Presentation</vt:lpstr>
      <vt:lpstr>PowerPoint Presentation</vt:lpstr>
      <vt:lpstr>PowerPoint Presentation</vt:lpstr>
      <vt:lpstr>PowerPoint Presentation</vt:lpstr>
      <vt:lpstr>Asynchronous programming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József Lurvig</dc:creator>
  <cp:lastModifiedBy>József Lurvig</cp:lastModifiedBy>
  <cp:revision>53</cp:revision>
  <dcterms:created xsi:type="dcterms:W3CDTF">2023-02-16T14:38:16Z</dcterms:created>
  <dcterms:modified xsi:type="dcterms:W3CDTF">2023-04-06T12:06:10Z</dcterms:modified>
</cp:coreProperties>
</file>